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3A74"/>
    <a:srgbClr val="003366"/>
    <a:srgbClr val="1B12C8"/>
    <a:srgbClr val="0C0CC6"/>
    <a:srgbClr val="0A0AA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594" y="-264"/>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7A3F89-3BEC-4B15-9D2D-D6E2F04E5678}" type="datetimeFigureOut">
              <a:rPr lang="en-US" smtClean="0"/>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69793B-F4A0-440D-97C5-5A242F79DE8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7A3F89-3BEC-4B15-9D2D-D6E2F04E5678}" type="datetimeFigureOut">
              <a:rPr lang="en-US" smtClean="0"/>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69793B-F4A0-440D-97C5-5A242F79DE8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7A3F89-3BEC-4B15-9D2D-D6E2F04E5678}" type="datetimeFigureOut">
              <a:rPr lang="en-US" smtClean="0"/>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69793B-F4A0-440D-97C5-5A242F79DE8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7A3F89-3BEC-4B15-9D2D-D6E2F04E5678}" type="datetimeFigureOut">
              <a:rPr lang="en-US" smtClean="0"/>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69793B-F4A0-440D-97C5-5A242F79DE8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7A3F89-3BEC-4B15-9D2D-D6E2F04E5678}" type="datetimeFigureOut">
              <a:rPr lang="en-US" smtClean="0"/>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69793B-F4A0-440D-97C5-5A242F79DE8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7A3F89-3BEC-4B15-9D2D-D6E2F04E5678}" type="datetimeFigureOut">
              <a:rPr lang="en-US" smtClean="0"/>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69793B-F4A0-440D-97C5-5A242F79DE8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7A3F89-3BEC-4B15-9D2D-D6E2F04E5678}" type="datetimeFigureOut">
              <a:rPr lang="en-US" smtClean="0"/>
              <a:t>5/29/2015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69793B-F4A0-440D-97C5-5A242F79DE8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7A3F89-3BEC-4B15-9D2D-D6E2F04E5678}" type="datetimeFigureOut">
              <a:rPr lang="en-US" smtClean="0"/>
              <a:t>5/29/2015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69793B-F4A0-440D-97C5-5A242F79DE8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7A3F89-3BEC-4B15-9D2D-D6E2F04E5678}" type="datetimeFigureOut">
              <a:rPr lang="en-US" smtClean="0"/>
              <a:t>5/29/2015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69793B-F4A0-440D-97C5-5A242F79DE8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7A3F89-3BEC-4B15-9D2D-D6E2F04E5678}" type="datetimeFigureOut">
              <a:rPr lang="en-US" smtClean="0"/>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69793B-F4A0-440D-97C5-5A242F79DE8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7A3F89-3BEC-4B15-9D2D-D6E2F04E5678}" type="datetimeFigureOut">
              <a:rPr lang="en-US" smtClean="0"/>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69793B-F4A0-440D-97C5-5A242F79DE8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07A3F89-3BEC-4B15-9D2D-D6E2F04E5678}" type="datetimeFigureOut">
              <a:rPr lang="en-US" smtClean="0"/>
              <a:t>5/29/2015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F69793B-F4A0-440D-97C5-5A242F79DE8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srcRect/>
          <a:stretch>
            <a:fillRect/>
          </a:stretch>
        </p:blipFill>
        <p:spPr bwMode="auto">
          <a:xfrm>
            <a:off x="0" y="-19050"/>
            <a:ext cx="9144000" cy="5143500"/>
          </a:xfrm>
          <a:prstGeom prst="rect">
            <a:avLst/>
          </a:prstGeom>
          <a:noFill/>
          <a:ln w="9525">
            <a:noFill/>
            <a:miter lim="800000"/>
            <a:headEnd/>
            <a:tailEnd/>
          </a:ln>
          <a:effectLst/>
        </p:spPr>
      </p:pic>
      <p:sp>
        <p:nvSpPr>
          <p:cNvPr id="8" name="TextBox 7"/>
          <p:cNvSpPr txBox="1"/>
          <p:nvPr/>
        </p:nvSpPr>
        <p:spPr>
          <a:xfrm>
            <a:off x="1295400" y="294442"/>
            <a:ext cx="6553200" cy="677108"/>
          </a:xfrm>
          <a:prstGeom prst="rect">
            <a:avLst/>
          </a:prstGeom>
          <a:noFill/>
        </p:spPr>
        <p:txBody>
          <a:bodyPr wrap="square" rtlCol="0">
            <a:spAutoFit/>
          </a:bodyPr>
          <a:lstStyle/>
          <a:p>
            <a:r>
              <a:rPr lang="en-US" sz="3800" b="1" i="1" dirty="0" smtClean="0">
                <a:effectLst>
                  <a:outerShdw blurRad="38100" dist="38100" dir="2700000" algn="tl">
                    <a:srgbClr val="000000">
                      <a:alpha val="43137"/>
                    </a:srgbClr>
                  </a:outerShdw>
                </a:effectLst>
              </a:rPr>
              <a:t>Perfect God.  Imperfect People</a:t>
            </a:r>
            <a:endParaRPr lang="en-US" sz="3800" b="1" i="1" dirty="0">
              <a:effectLst>
                <a:outerShdw blurRad="38100" dist="38100" dir="2700000" algn="tl">
                  <a:srgbClr val="000000">
                    <a:alpha val="43137"/>
                  </a:srgbClr>
                </a:outerShdw>
              </a:effectLst>
            </a:endParaRPr>
          </a:p>
        </p:txBody>
      </p:sp>
      <p:sp>
        <p:nvSpPr>
          <p:cNvPr id="9" name="TextBox 8"/>
          <p:cNvSpPr txBox="1"/>
          <p:nvPr/>
        </p:nvSpPr>
        <p:spPr>
          <a:xfrm>
            <a:off x="2971800" y="895350"/>
            <a:ext cx="2819400" cy="646331"/>
          </a:xfrm>
          <a:prstGeom prst="rect">
            <a:avLst/>
          </a:prstGeom>
          <a:noFill/>
        </p:spPr>
        <p:txBody>
          <a:bodyPr wrap="square" rtlCol="0">
            <a:spAutoFit/>
          </a:bodyPr>
          <a:lstStyle/>
          <a:p>
            <a:r>
              <a:rPr lang="en-US" sz="3600" b="1" i="1" dirty="0" smtClean="0">
                <a:effectLst>
                  <a:outerShdw blurRad="38100" dist="38100" dir="2700000" algn="tl">
                    <a:srgbClr val="000000">
                      <a:alpha val="43137"/>
                    </a:srgbClr>
                  </a:outerShdw>
                </a:effectLst>
              </a:rPr>
              <a:t>Isaiah 6:1-5</a:t>
            </a:r>
            <a:endParaRPr lang="en-US" sz="3600" b="1" i="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19050"/>
            <a:ext cx="9144000" cy="5143500"/>
          </a:xfrm>
          <a:prstGeom prst="rect">
            <a:avLst/>
          </a:prstGeom>
          <a:noFill/>
          <a:ln w="9525">
            <a:noFill/>
            <a:miter lim="800000"/>
            <a:headEnd/>
            <a:tailEnd/>
          </a:ln>
          <a:effectLst/>
        </p:spPr>
      </p:pic>
      <p:sp>
        <p:nvSpPr>
          <p:cNvPr id="8" name="TextBox 7"/>
          <p:cNvSpPr txBox="1"/>
          <p:nvPr/>
        </p:nvSpPr>
        <p:spPr>
          <a:xfrm>
            <a:off x="1295400" y="57150"/>
            <a:ext cx="6553200" cy="677108"/>
          </a:xfrm>
          <a:prstGeom prst="rect">
            <a:avLst/>
          </a:prstGeom>
          <a:noFill/>
        </p:spPr>
        <p:txBody>
          <a:bodyPr wrap="square" rtlCol="0">
            <a:spAutoFit/>
          </a:bodyPr>
          <a:lstStyle/>
          <a:p>
            <a:r>
              <a:rPr lang="en-US" sz="3800" b="1" i="1" dirty="0" smtClean="0">
                <a:effectLst>
                  <a:outerShdw blurRad="38100" dist="38100" dir="2700000" algn="tl">
                    <a:srgbClr val="000000">
                      <a:alpha val="43137"/>
                    </a:srgbClr>
                  </a:outerShdw>
                </a:effectLst>
              </a:rPr>
              <a:t>Perfect God.  Imperfect People</a:t>
            </a:r>
            <a:endParaRPr lang="en-US" sz="3800" b="1" i="1" dirty="0">
              <a:effectLst>
                <a:outerShdw blurRad="38100" dist="38100" dir="2700000" algn="tl">
                  <a:srgbClr val="000000">
                    <a:alpha val="43137"/>
                  </a:srgbClr>
                </a:outerShdw>
              </a:effectLst>
            </a:endParaRPr>
          </a:p>
        </p:txBody>
      </p:sp>
      <p:sp>
        <p:nvSpPr>
          <p:cNvPr id="7" name="TextBox 6"/>
          <p:cNvSpPr txBox="1"/>
          <p:nvPr/>
        </p:nvSpPr>
        <p:spPr>
          <a:xfrm>
            <a:off x="457200" y="1047750"/>
            <a:ext cx="8229600" cy="3200876"/>
          </a:xfrm>
          <a:prstGeom prst="rect">
            <a:avLst/>
          </a:prstGeom>
          <a:solidFill>
            <a:schemeClr val="bg1">
              <a:lumMod val="75000"/>
              <a:alpha val="91000"/>
            </a:schemeClr>
          </a:solidFill>
        </p:spPr>
        <p:txBody>
          <a:bodyPr wrap="square" rtlCol="0">
            <a:spAutoFit/>
          </a:bodyPr>
          <a:lstStyle/>
          <a:p>
            <a:pPr algn="l"/>
            <a:r>
              <a:rPr lang="en-US" sz="2400" b="1" dirty="0">
                <a:effectLst>
                  <a:outerShdw blurRad="38100" dist="38100" dir="2700000" algn="tl">
                    <a:srgbClr val="000000">
                      <a:alpha val="43137"/>
                    </a:srgbClr>
                  </a:outerShdw>
                </a:effectLst>
                <a:latin typeface="Times New Roman" pitchFamily="18" charset="0"/>
                <a:cs typeface="Times New Roman" pitchFamily="18" charset="0"/>
              </a:rPr>
              <a:t>God: Perfect and </a:t>
            </a:r>
            <a:r>
              <a:rPr lang="en-US" sz="2400" b="1" dirty="0" smtClean="0">
                <a:effectLst>
                  <a:outerShdw blurRad="38100" dist="38100" dir="2700000" algn="tl">
                    <a:srgbClr val="000000">
                      <a:alpha val="43137"/>
                    </a:srgbClr>
                  </a:outerShdw>
                </a:effectLst>
                <a:latin typeface="Times New Roman" pitchFamily="18" charset="0"/>
                <a:cs typeface="Times New Roman" pitchFamily="18" charset="0"/>
              </a:rPr>
              <a:t>Holy</a:t>
            </a:r>
          </a:p>
          <a:p>
            <a:pPr algn="l"/>
            <a:endParaRPr lang="en-US" sz="1000" b="1" dirty="0" smtClean="0">
              <a:effectLst>
                <a:outerShdw blurRad="38100" dist="38100" dir="2700000" algn="tl">
                  <a:srgbClr val="000000">
                    <a:alpha val="43137"/>
                  </a:srgbClr>
                </a:outerShdw>
              </a:effectLst>
              <a:latin typeface="Times New Roman" pitchFamily="18" charset="0"/>
              <a:cs typeface="Times New Roman" pitchFamily="18" charset="0"/>
            </a:endParaRPr>
          </a:p>
          <a:p>
            <a:pPr algn="l"/>
            <a:r>
              <a:rPr lang="en-US" sz="2400" b="1" dirty="0">
                <a:latin typeface="Times New Roman" pitchFamily="18" charset="0"/>
                <a:cs typeface="Times New Roman" pitchFamily="18" charset="0"/>
              </a:rPr>
              <a:t>Isaiah 6:1–3 I saw the Lord, high and exalted, seated on a throne; and the train of his robe filled the temple. </a:t>
            </a:r>
            <a:r>
              <a:rPr lang="en-US" sz="2400" b="1" baseline="30000" dirty="0">
                <a:latin typeface="Times New Roman" pitchFamily="18" charset="0"/>
                <a:cs typeface="Times New Roman" pitchFamily="18" charset="0"/>
              </a:rPr>
              <a:t>2 </a:t>
            </a:r>
            <a:r>
              <a:rPr lang="en-US" sz="2400" b="1" dirty="0">
                <a:latin typeface="Times New Roman" pitchFamily="18" charset="0"/>
                <a:cs typeface="Times New Roman" pitchFamily="18" charset="0"/>
              </a:rPr>
              <a:t>Above him were seraphim, each with six wings: With two wings they covered their faces, with two they covered their feet, and with two they were flying.</a:t>
            </a:r>
            <a:r>
              <a:rPr lang="en-US" sz="2400" b="1" baseline="30000" dirty="0">
                <a:latin typeface="Times New Roman" pitchFamily="18" charset="0"/>
                <a:cs typeface="Times New Roman" pitchFamily="18" charset="0"/>
              </a:rPr>
              <a:t>3 </a:t>
            </a:r>
            <a:r>
              <a:rPr lang="en-US" sz="2400" b="1" dirty="0">
                <a:latin typeface="Times New Roman" pitchFamily="18" charset="0"/>
                <a:cs typeface="Times New Roman" pitchFamily="18" charset="0"/>
              </a:rPr>
              <a:t>And they were calling to one another: “Holy, holy, holy is the Lord Almighty; the whole earth is full of his glory</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p:cTn id="7" dur="5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8" dur="5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9"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19050"/>
            <a:ext cx="9144000" cy="5143500"/>
          </a:xfrm>
          <a:prstGeom prst="rect">
            <a:avLst/>
          </a:prstGeom>
          <a:noFill/>
          <a:ln w="9525">
            <a:noFill/>
            <a:miter lim="800000"/>
            <a:headEnd/>
            <a:tailEnd/>
          </a:ln>
          <a:effectLst/>
        </p:spPr>
      </p:pic>
      <p:sp>
        <p:nvSpPr>
          <p:cNvPr id="8" name="TextBox 7"/>
          <p:cNvSpPr txBox="1"/>
          <p:nvPr/>
        </p:nvSpPr>
        <p:spPr>
          <a:xfrm>
            <a:off x="1295400" y="57150"/>
            <a:ext cx="6553200" cy="677108"/>
          </a:xfrm>
          <a:prstGeom prst="rect">
            <a:avLst/>
          </a:prstGeom>
          <a:noFill/>
        </p:spPr>
        <p:txBody>
          <a:bodyPr wrap="square" rtlCol="0">
            <a:spAutoFit/>
          </a:bodyPr>
          <a:lstStyle/>
          <a:p>
            <a:r>
              <a:rPr lang="en-US" sz="3800" b="1" i="1" dirty="0" smtClean="0">
                <a:effectLst>
                  <a:outerShdw blurRad="38100" dist="38100" dir="2700000" algn="tl">
                    <a:srgbClr val="000000">
                      <a:alpha val="43137"/>
                    </a:srgbClr>
                  </a:outerShdw>
                </a:effectLst>
              </a:rPr>
              <a:t>Perfect God.  Imperfect People</a:t>
            </a:r>
            <a:endParaRPr lang="en-US" sz="3800" b="1" i="1" dirty="0">
              <a:effectLst>
                <a:outerShdw blurRad="38100" dist="38100" dir="2700000" algn="tl">
                  <a:srgbClr val="000000">
                    <a:alpha val="43137"/>
                  </a:srgbClr>
                </a:outerShdw>
              </a:effectLst>
            </a:endParaRPr>
          </a:p>
        </p:txBody>
      </p:sp>
      <p:sp>
        <p:nvSpPr>
          <p:cNvPr id="7" name="TextBox 6"/>
          <p:cNvSpPr txBox="1"/>
          <p:nvPr/>
        </p:nvSpPr>
        <p:spPr>
          <a:xfrm>
            <a:off x="457200" y="1047750"/>
            <a:ext cx="8229600" cy="2462213"/>
          </a:xfrm>
          <a:prstGeom prst="rect">
            <a:avLst/>
          </a:prstGeom>
          <a:solidFill>
            <a:schemeClr val="bg1">
              <a:lumMod val="75000"/>
              <a:alpha val="91000"/>
            </a:schemeClr>
          </a:solidFill>
        </p:spPr>
        <p:txBody>
          <a:bodyPr wrap="square" rtlCol="0">
            <a:spAutoFit/>
          </a:bodyPr>
          <a:lstStyle/>
          <a:p>
            <a:r>
              <a:rPr lang="en-US" sz="2400" b="1" dirty="0" smtClean="0">
                <a:latin typeface="Times New Roman" pitchFamily="18" charset="0"/>
                <a:cs typeface="Times New Roman" pitchFamily="18" charset="0"/>
              </a:rPr>
              <a:t>Isaiah 6:4-5 </a:t>
            </a:r>
          </a:p>
          <a:p>
            <a:endParaRPr lang="en-US" sz="1000" b="1" dirty="0" smtClean="0">
              <a:latin typeface="Times New Roman" pitchFamily="18" charset="0"/>
              <a:cs typeface="Times New Roman" pitchFamily="18" charset="0"/>
            </a:endParaRPr>
          </a:p>
          <a:p>
            <a:r>
              <a:rPr lang="en-US" sz="2400" b="1" baseline="30000" dirty="0" smtClean="0">
                <a:latin typeface="Times New Roman" pitchFamily="18" charset="0"/>
                <a:cs typeface="Times New Roman" pitchFamily="18" charset="0"/>
              </a:rPr>
              <a:t>4 </a:t>
            </a:r>
            <a:r>
              <a:rPr lang="en-US" sz="2400" b="1" dirty="0" smtClean="0">
                <a:latin typeface="Times New Roman" pitchFamily="18" charset="0"/>
                <a:cs typeface="Times New Roman" pitchFamily="18" charset="0"/>
              </a:rPr>
              <a:t>At the sound of their voices the doorposts and thresholds shook and the temple was filled with smoke. </a:t>
            </a:r>
            <a:r>
              <a:rPr lang="en-US" sz="2400" b="1" baseline="30000" dirty="0" smtClean="0">
                <a:latin typeface="Times New Roman" pitchFamily="18" charset="0"/>
                <a:cs typeface="Times New Roman" pitchFamily="18" charset="0"/>
              </a:rPr>
              <a:t>5 </a:t>
            </a:r>
            <a:r>
              <a:rPr lang="en-US" sz="2400" b="1" dirty="0" smtClean="0">
                <a:latin typeface="Times New Roman" pitchFamily="18" charset="0"/>
                <a:cs typeface="Times New Roman" pitchFamily="18" charset="0"/>
              </a:rPr>
              <a:t>“Woe to me!” I cried. “I am ruined! For I am a man of unclean lips, and I live among a people of unclean lips, and my eyes have seen the King, the Lord Almighty.”</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19050"/>
            <a:ext cx="9144000" cy="5143500"/>
          </a:xfrm>
          <a:prstGeom prst="rect">
            <a:avLst/>
          </a:prstGeom>
          <a:noFill/>
          <a:ln w="9525">
            <a:noFill/>
            <a:miter lim="800000"/>
            <a:headEnd/>
            <a:tailEnd/>
          </a:ln>
          <a:effectLst/>
        </p:spPr>
      </p:pic>
      <p:sp>
        <p:nvSpPr>
          <p:cNvPr id="8" name="TextBox 7"/>
          <p:cNvSpPr txBox="1"/>
          <p:nvPr/>
        </p:nvSpPr>
        <p:spPr>
          <a:xfrm>
            <a:off x="1295400" y="57150"/>
            <a:ext cx="6553200" cy="677108"/>
          </a:xfrm>
          <a:prstGeom prst="rect">
            <a:avLst/>
          </a:prstGeom>
          <a:noFill/>
        </p:spPr>
        <p:txBody>
          <a:bodyPr wrap="square" rtlCol="0">
            <a:spAutoFit/>
          </a:bodyPr>
          <a:lstStyle/>
          <a:p>
            <a:r>
              <a:rPr lang="en-US" sz="3800" b="1" i="1" dirty="0" smtClean="0">
                <a:effectLst>
                  <a:outerShdw blurRad="38100" dist="38100" dir="2700000" algn="tl">
                    <a:srgbClr val="000000">
                      <a:alpha val="43137"/>
                    </a:srgbClr>
                  </a:outerShdw>
                </a:effectLst>
              </a:rPr>
              <a:t>Perfect God.  Imperfect People</a:t>
            </a:r>
            <a:endParaRPr lang="en-US" sz="3800" b="1" i="1" dirty="0">
              <a:effectLst>
                <a:outerShdw blurRad="38100" dist="38100" dir="2700000" algn="tl">
                  <a:srgbClr val="000000">
                    <a:alpha val="43137"/>
                  </a:srgbClr>
                </a:outerShdw>
              </a:effectLst>
            </a:endParaRPr>
          </a:p>
        </p:txBody>
      </p:sp>
      <p:sp>
        <p:nvSpPr>
          <p:cNvPr id="7" name="TextBox 6"/>
          <p:cNvSpPr txBox="1"/>
          <p:nvPr/>
        </p:nvSpPr>
        <p:spPr>
          <a:xfrm>
            <a:off x="457200" y="1657350"/>
            <a:ext cx="8229600" cy="1723549"/>
          </a:xfrm>
          <a:prstGeom prst="rect">
            <a:avLst/>
          </a:prstGeom>
          <a:solidFill>
            <a:schemeClr val="bg1">
              <a:lumMod val="75000"/>
              <a:alpha val="91000"/>
            </a:schemeClr>
          </a:solidFill>
        </p:spPr>
        <p:txBody>
          <a:bodyPr wrap="square" rtlCol="0">
            <a:spAutoFit/>
          </a:bodyPr>
          <a:lstStyle/>
          <a:p>
            <a:r>
              <a:rPr lang="en-US" sz="2400" b="1" dirty="0" smtClean="0">
                <a:latin typeface="Times New Roman" pitchFamily="18" charset="0"/>
                <a:cs typeface="Times New Roman" pitchFamily="18" charset="0"/>
              </a:rPr>
              <a:t>Jesus: Paid for our Sin</a:t>
            </a:r>
          </a:p>
          <a:p>
            <a:endParaRPr lang="en-US" sz="10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2 Corinthians 5:21 God made him who had no sin to be sin for us, so that in him we might become the righteousness of 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p:cTn id="7" dur="5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8" dur="5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9"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19050"/>
            <a:ext cx="9144000" cy="5143500"/>
          </a:xfrm>
          <a:prstGeom prst="rect">
            <a:avLst/>
          </a:prstGeom>
          <a:noFill/>
          <a:ln w="9525">
            <a:noFill/>
            <a:miter lim="800000"/>
            <a:headEnd/>
            <a:tailEnd/>
          </a:ln>
          <a:effectLst/>
        </p:spPr>
      </p:pic>
      <p:sp>
        <p:nvSpPr>
          <p:cNvPr id="8" name="TextBox 7"/>
          <p:cNvSpPr txBox="1"/>
          <p:nvPr/>
        </p:nvSpPr>
        <p:spPr>
          <a:xfrm>
            <a:off x="1295400" y="57150"/>
            <a:ext cx="6553200" cy="677108"/>
          </a:xfrm>
          <a:prstGeom prst="rect">
            <a:avLst/>
          </a:prstGeom>
          <a:noFill/>
        </p:spPr>
        <p:txBody>
          <a:bodyPr wrap="square" rtlCol="0">
            <a:spAutoFit/>
          </a:bodyPr>
          <a:lstStyle/>
          <a:p>
            <a:r>
              <a:rPr lang="en-US" sz="3800" b="1" i="1" dirty="0" smtClean="0">
                <a:effectLst>
                  <a:outerShdw blurRad="38100" dist="38100" dir="2700000" algn="tl">
                    <a:srgbClr val="000000">
                      <a:alpha val="43137"/>
                    </a:srgbClr>
                  </a:outerShdw>
                </a:effectLst>
              </a:rPr>
              <a:t>Perfect God.  Imperfect People</a:t>
            </a:r>
            <a:endParaRPr lang="en-US" sz="3800" b="1" i="1" dirty="0">
              <a:effectLst>
                <a:outerShdw blurRad="38100" dist="38100" dir="2700000" algn="tl">
                  <a:srgbClr val="000000">
                    <a:alpha val="43137"/>
                  </a:srgbClr>
                </a:outerShdw>
              </a:effectLst>
            </a:endParaRPr>
          </a:p>
        </p:txBody>
      </p:sp>
      <p:sp>
        <p:nvSpPr>
          <p:cNvPr id="7" name="TextBox 6"/>
          <p:cNvSpPr txBox="1"/>
          <p:nvPr/>
        </p:nvSpPr>
        <p:spPr>
          <a:xfrm>
            <a:off x="457200" y="1428750"/>
            <a:ext cx="8229600" cy="2462213"/>
          </a:xfrm>
          <a:prstGeom prst="rect">
            <a:avLst/>
          </a:prstGeom>
          <a:solidFill>
            <a:schemeClr val="bg1">
              <a:lumMod val="75000"/>
              <a:alpha val="91000"/>
            </a:schemeClr>
          </a:solidFill>
        </p:spPr>
        <p:txBody>
          <a:bodyPr wrap="square" rtlCol="0">
            <a:spAutoFit/>
          </a:bodyPr>
          <a:lstStyle/>
          <a:p>
            <a:r>
              <a:rPr lang="en-US" sz="2400" b="1" dirty="0" smtClean="0">
                <a:latin typeface="Times New Roman" pitchFamily="18" charset="0"/>
                <a:cs typeface="Times New Roman" pitchFamily="18" charset="0"/>
              </a:rPr>
              <a:t>Isaiah 57:15 </a:t>
            </a:r>
          </a:p>
          <a:p>
            <a:endParaRPr lang="en-US" sz="10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For this is what the high and exalted One says— he who lives forever, whose name is holy: “I live in a high and holy place, but also with the one who is contrite and lowly in spirit, to revive the spirit of the lowly and to revive the heart of the contrite.”</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19050"/>
            <a:ext cx="9144000" cy="5143500"/>
          </a:xfrm>
          <a:prstGeom prst="rect">
            <a:avLst/>
          </a:prstGeom>
          <a:noFill/>
          <a:ln w="9525">
            <a:noFill/>
            <a:miter lim="800000"/>
            <a:headEnd/>
            <a:tailEnd/>
          </a:ln>
          <a:effectLst/>
        </p:spPr>
      </p:pic>
      <p:sp>
        <p:nvSpPr>
          <p:cNvPr id="8" name="TextBox 7"/>
          <p:cNvSpPr txBox="1"/>
          <p:nvPr/>
        </p:nvSpPr>
        <p:spPr>
          <a:xfrm>
            <a:off x="1295400" y="57150"/>
            <a:ext cx="6553200" cy="677108"/>
          </a:xfrm>
          <a:prstGeom prst="rect">
            <a:avLst/>
          </a:prstGeom>
          <a:noFill/>
        </p:spPr>
        <p:txBody>
          <a:bodyPr wrap="square" rtlCol="0">
            <a:spAutoFit/>
          </a:bodyPr>
          <a:lstStyle/>
          <a:p>
            <a:r>
              <a:rPr lang="en-US" sz="3800" b="1" i="1" dirty="0" smtClean="0">
                <a:effectLst>
                  <a:outerShdw blurRad="38100" dist="38100" dir="2700000" algn="tl">
                    <a:srgbClr val="000000">
                      <a:alpha val="43137"/>
                    </a:srgbClr>
                  </a:outerShdw>
                </a:effectLst>
              </a:rPr>
              <a:t>Perfect God.  Imperfect People</a:t>
            </a:r>
            <a:endParaRPr lang="en-US" sz="3800" b="1" i="1" dirty="0">
              <a:effectLst>
                <a:outerShdw blurRad="38100" dist="38100" dir="2700000" algn="tl">
                  <a:srgbClr val="000000">
                    <a:alpha val="43137"/>
                  </a:srgbClr>
                </a:outerShdw>
              </a:effectLst>
            </a:endParaRPr>
          </a:p>
        </p:txBody>
      </p:sp>
      <p:sp>
        <p:nvSpPr>
          <p:cNvPr id="7" name="TextBox 6"/>
          <p:cNvSpPr txBox="1"/>
          <p:nvPr/>
        </p:nvSpPr>
        <p:spPr>
          <a:xfrm>
            <a:off x="457200" y="1123950"/>
            <a:ext cx="8229600" cy="3200876"/>
          </a:xfrm>
          <a:prstGeom prst="rect">
            <a:avLst/>
          </a:prstGeom>
          <a:solidFill>
            <a:schemeClr val="bg1">
              <a:lumMod val="75000"/>
              <a:alpha val="91000"/>
            </a:schemeClr>
          </a:solidFill>
        </p:spPr>
        <p:txBody>
          <a:bodyPr wrap="square" rtlCol="0">
            <a:spAutoFit/>
          </a:bodyPr>
          <a:lstStyle/>
          <a:p>
            <a:r>
              <a:rPr lang="en-US" sz="2400" b="1" dirty="0" smtClean="0">
                <a:latin typeface="Times New Roman" pitchFamily="18" charset="0"/>
                <a:cs typeface="Times New Roman" pitchFamily="18" charset="0"/>
              </a:rPr>
              <a:t>Holy Spirit: Empowers us to live for God</a:t>
            </a:r>
            <a:endParaRPr lang="en-US" sz="2400" dirty="0" smtClean="0"/>
          </a:p>
          <a:p>
            <a:endParaRPr lang="en-US" sz="10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Titus 3:4-6 </a:t>
            </a:r>
            <a:r>
              <a:rPr lang="en-US" sz="2400" b="1" baseline="30000" dirty="0" smtClean="0">
                <a:latin typeface="Times New Roman" pitchFamily="18" charset="0"/>
                <a:cs typeface="Times New Roman" pitchFamily="18" charset="0"/>
              </a:rPr>
              <a:t>4 </a:t>
            </a:r>
            <a:r>
              <a:rPr lang="en-US" sz="2400" b="1" dirty="0" smtClean="0">
                <a:latin typeface="Times New Roman" pitchFamily="18" charset="0"/>
                <a:cs typeface="Times New Roman" pitchFamily="18" charset="0"/>
              </a:rPr>
              <a:t>But when the kindness and love of God our Savior appeared, </a:t>
            </a:r>
            <a:r>
              <a:rPr lang="en-US" sz="2400" b="1" baseline="30000" dirty="0" smtClean="0">
                <a:latin typeface="Times New Roman" pitchFamily="18" charset="0"/>
                <a:cs typeface="Times New Roman" pitchFamily="18" charset="0"/>
              </a:rPr>
              <a:t>5 </a:t>
            </a:r>
            <a:r>
              <a:rPr lang="en-US" sz="2400" b="1" dirty="0" smtClean="0">
                <a:latin typeface="Times New Roman" pitchFamily="18" charset="0"/>
                <a:cs typeface="Times New Roman" pitchFamily="18" charset="0"/>
              </a:rPr>
              <a:t>he saved us, not because of righteous things we had done, but because of his mercy. He saved us through the washing of rebirth and renewal by the Holy Spirit, </a:t>
            </a:r>
            <a:r>
              <a:rPr lang="en-US" sz="2400" b="1" baseline="30000" dirty="0" smtClean="0">
                <a:latin typeface="Times New Roman" pitchFamily="18" charset="0"/>
                <a:cs typeface="Times New Roman" pitchFamily="18" charset="0"/>
              </a:rPr>
              <a:t>6 </a:t>
            </a:r>
            <a:r>
              <a:rPr lang="en-US" sz="2400" b="1" dirty="0" smtClean="0">
                <a:latin typeface="Times New Roman" pitchFamily="18" charset="0"/>
                <a:cs typeface="Times New Roman" pitchFamily="18" charset="0"/>
              </a:rPr>
              <a:t>whom he poured out on us generously through Jesus Christ our Savior.</a:t>
            </a:r>
          </a:p>
          <a:p>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p:cTn id="7" dur="5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8" dur="5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9"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19050"/>
            <a:ext cx="9144000" cy="5143500"/>
          </a:xfrm>
          <a:prstGeom prst="rect">
            <a:avLst/>
          </a:prstGeom>
          <a:noFill/>
          <a:ln w="9525">
            <a:noFill/>
            <a:miter lim="800000"/>
            <a:headEnd/>
            <a:tailEnd/>
          </a:ln>
          <a:effectLst/>
        </p:spPr>
      </p:pic>
      <p:sp>
        <p:nvSpPr>
          <p:cNvPr id="8" name="TextBox 7"/>
          <p:cNvSpPr txBox="1"/>
          <p:nvPr/>
        </p:nvSpPr>
        <p:spPr>
          <a:xfrm>
            <a:off x="1295400" y="57150"/>
            <a:ext cx="6553200" cy="677108"/>
          </a:xfrm>
          <a:prstGeom prst="rect">
            <a:avLst/>
          </a:prstGeom>
          <a:noFill/>
        </p:spPr>
        <p:txBody>
          <a:bodyPr wrap="square" rtlCol="0">
            <a:spAutoFit/>
          </a:bodyPr>
          <a:lstStyle/>
          <a:p>
            <a:r>
              <a:rPr lang="en-US" sz="3800" b="1" i="1" dirty="0" smtClean="0">
                <a:effectLst>
                  <a:outerShdw blurRad="38100" dist="38100" dir="2700000" algn="tl">
                    <a:srgbClr val="000000">
                      <a:alpha val="43137"/>
                    </a:srgbClr>
                  </a:outerShdw>
                </a:effectLst>
              </a:rPr>
              <a:t>Perfect God.  Imperfect People</a:t>
            </a:r>
            <a:endParaRPr lang="en-US" sz="3800" b="1" i="1" dirty="0">
              <a:effectLst>
                <a:outerShdw blurRad="38100" dist="38100" dir="2700000" algn="tl">
                  <a:srgbClr val="000000">
                    <a:alpha val="43137"/>
                  </a:srgbClr>
                </a:outerShdw>
              </a:effectLst>
            </a:endParaRPr>
          </a:p>
        </p:txBody>
      </p:sp>
      <p:sp>
        <p:nvSpPr>
          <p:cNvPr id="7" name="TextBox 6"/>
          <p:cNvSpPr txBox="1"/>
          <p:nvPr/>
        </p:nvSpPr>
        <p:spPr>
          <a:xfrm>
            <a:off x="457200" y="1123950"/>
            <a:ext cx="8229600" cy="2564805"/>
          </a:xfrm>
          <a:prstGeom prst="rect">
            <a:avLst/>
          </a:prstGeom>
          <a:solidFill>
            <a:schemeClr val="bg1">
              <a:lumMod val="75000"/>
              <a:alpha val="91000"/>
            </a:schemeClr>
          </a:solidFill>
        </p:spPr>
        <p:txBody>
          <a:bodyPr wrap="square" rtlCol="0">
            <a:spAutoFit/>
          </a:bodyPr>
          <a:lstStyle/>
          <a:p>
            <a:r>
              <a:rPr lang="en-US" sz="2400" b="1" dirty="0" smtClean="0">
                <a:latin typeface="Times New Roman" pitchFamily="18" charset="0"/>
                <a:cs typeface="Times New Roman" pitchFamily="18" charset="0"/>
              </a:rPr>
              <a:t>Romans 8:5-6 </a:t>
            </a:r>
          </a:p>
          <a:p>
            <a:endParaRPr lang="en-US" sz="1000" b="1" baseline="30000" dirty="0" smtClean="0">
              <a:latin typeface="Times New Roman" pitchFamily="18" charset="0"/>
              <a:cs typeface="Times New Roman" pitchFamily="18" charset="0"/>
            </a:endParaRPr>
          </a:p>
          <a:p>
            <a:r>
              <a:rPr lang="en-US" sz="2400" b="1" baseline="30000" dirty="0" smtClean="0">
                <a:latin typeface="Times New Roman" pitchFamily="18" charset="0"/>
                <a:cs typeface="Times New Roman" pitchFamily="18" charset="0"/>
              </a:rPr>
              <a:t>5 </a:t>
            </a:r>
            <a:r>
              <a:rPr lang="en-US" sz="2400" b="1" dirty="0" smtClean="0">
                <a:latin typeface="Times New Roman" pitchFamily="18" charset="0"/>
                <a:cs typeface="Times New Roman" pitchFamily="18" charset="0"/>
              </a:rPr>
              <a:t>Those who live according to the flesh have their minds set on what the flesh desires; but those who live in accordance with the Spirit have their minds set on what the Spirit desires. </a:t>
            </a:r>
            <a:r>
              <a:rPr lang="en-US" sz="2400" b="1" baseline="30000" dirty="0" smtClean="0">
                <a:latin typeface="Times New Roman" pitchFamily="18" charset="0"/>
                <a:cs typeface="Times New Roman" pitchFamily="18" charset="0"/>
              </a:rPr>
              <a:t>6 </a:t>
            </a:r>
            <a:r>
              <a:rPr lang="en-US" sz="2400" b="1" dirty="0" smtClean="0">
                <a:latin typeface="Times New Roman" pitchFamily="18" charset="0"/>
                <a:cs typeface="Times New Roman" pitchFamily="18" charset="0"/>
              </a:rPr>
              <a:t>The mind governed by the flesh is death, but the mind governed by the Spirit is life and peace. </a:t>
            </a:r>
          </a:p>
          <a:p>
            <a:endParaRPr lang="en-US" sz="1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TotalTime>
  <Words>183</Words>
  <Application>Microsoft Office PowerPoint</Application>
  <PresentationFormat>On-screen Show (16:9)</PresentationFormat>
  <Paragraphs>26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Jessica Narvaez</dc:creator>
  <cp:lastModifiedBy>Jessica Narvaez</cp:lastModifiedBy>
  <cp:revision>32</cp:revision>
  <dcterms:created xsi:type="dcterms:W3CDTF">2015-05-30T02:24:43Z</dcterms:created>
  <dcterms:modified xsi:type="dcterms:W3CDTF">2015-05-30T12:46:58Z</dcterms:modified>
</cp:coreProperties>
</file>